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 Bold Italics" panose="020B0604020202020204" charset="0"/>
      <p:regular r:id="rId11"/>
    </p:embeddedFont>
    <p:embeddedFont>
      <p:font typeface="Lilita One" panose="020B0604020202020204" charset="0"/>
      <p:regular r:id="rId12"/>
    </p:embeddedFont>
    <p:embeddedFont>
      <p:font typeface="Malik" panose="020B0604020202020204" charset="0"/>
      <p:regular r:id="rId13"/>
    </p:embeddedFont>
    <p:embeddedFont>
      <p:font typeface="Malik Bold" panose="020B0604020202020204" charset="0"/>
      <p:regular r:id="rId14"/>
    </p:embeddedFont>
    <p:embeddedFont>
      <p:font typeface="Malik Bold Italics" panose="020B0604020202020204" charset="0"/>
      <p:regular r:id="rId15"/>
    </p:embeddedFont>
    <p:embeddedFont>
      <p:font typeface="Malik Italic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22" d="100"/>
          <a:sy n="22" d="100"/>
        </p:scale>
        <p:origin x="512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hyperlink" Target="https://geomagnetic-energy-risk-monitoring-system-bqpbrbuln3hnxkrct3iv.streamlit.app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hyperlink" Target="https://geomagnetic-energy-risk-monitoring-system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986738" y="0"/>
            <a:ext cx="5301262" cy="1401071"/>
          </a:xfrm>
          <a:custGeom>
            <a:avLst/>
            <a:gdLst/>
            <a:ahLst/>
            <a:cxnLst/>
            <a:rect l="l" t="t" r="r" b="b"/>
            <a:pathLst>
              <a:path w="5301262" h="1401071">
                <a:moveTo>
                  <a:pt x="0" y="0"/>
                </a:moveTo>
                <a:lnTo>
                  <a:pt x="5301262" y="0"/>
                </a:lnTo>
                <a:lnTo>
                  <a:pt x="5301262" y="1401071"/>
                </a:lnTo>
                <a:lnTo>
                  <a:pt x="0" y="14010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972" t="-1757" r="-22320" b="-2620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78283" y="398910"/>
            <a:ext cx="842284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5000">
                <a:solidFill>
                  <a:srgbClr val="ECF0F1"/>
                </a:solidFill>
                <a:latin typeface="Lilita One"/>
                <a:ea typeface="Lilita One"/>
                <a:cs typeface="Lilita One"/>
                <a:sym typeface="Lilita One"/>
              </a:rPr>
              <a:t>SOLARSHIELD PRESENTATION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73250" y="8588375"/>
            <a:ext cx="616744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5000">
                <a:solidFill>
                  <a:srgbClr val="ECF0F1"/>
                </a:solidFill>
                <a:latin typeface="Malik"/>
                <a:ea typeface="Malik"/>
                <a:cs typeface="Malik"/>
                <a:sym typeface="Malik"/>
              </a:rPr>
              <a:t>By Team NanInSpace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3727" y="164704"/>
            <a:ext cx="16107870" cy="9957592"/>
          </a:xfrm>
          <a:custGeom>
            <a:avLst/>
            <a:gdLst/>
            <a:ahLst/>
            <a:cxnLst/>
            <a:rect l="l" t="t" r="r" b="b"/>
            <a:pathLst>
              <a:path w="16107870" h="9957592">
                <a:moveTo>
                  <a:pt x="0" y="0"/>
                </a:moveTo>
                <a:lnTo>
                  <a:pt x="16107870" y="0"/>
                </a:lnTo>
                <a:lnTo>
                  <a:pt x="16107870" y="9957592"/>
                </a:lnTo>
                <a:lnTo>
                  <a:pt x="0" y="99575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63727" y="1028700"/>
            <a:ext cx="6157001" cy="1111105"/>
            <a:chOff x="0" y="0"/>
            <a:chExt cx="8209335" cy="1481473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8209335" cy="1481473"/>
              <a:chOff x="0" y="0"/>
              <a:chExt cx="1621597" cy="292637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621597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1621597" h="292637">
                    <a:moveTo>
                      <a:pt x="0" y="0"/>
                    </a:moveTo>
                    <a:lnTo>
                      <a:pt x="1621597" y="0"/>
                    </a:lnTo>
                    <a:lnTo>
                      <a:pt x="1621597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38100"/>
                <a:ext cx="1621597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651403" y="327441"/>
              <a:ext cx="6906528" cy="9312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TEAM MEMBERS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234407" y="7495233"/>
            <a:ext cx="312688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Leonard Mwangi (KE) 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5272234" y="1246718"/>
            <a:ext cx="8050890" cy="7793563"/>
            <a:chOff x="0" y="0"/>
            <a:chExt cx="6238240" cy="6038850"/>
          </a:xfrm>
        </p:grpSpPr>
        <p:sp>
          <p:nvSpPr>
            <p:cNvPr id="10" name="Freeform 10"/>
            <p:cNvSpPr/>
            <p:nvPr/>
          </p:nvSpPr>
          <p:spPr>
            <a:xfrm>
              <a:off x="91440" y="158750"/>
              <a:ext cx="5918200" cy="5720080"/>
            </a:xfrm>
            <a:custGeom>
              <a:avLst/>
              <a:gdLst/>
              <a:ahLst/>
              <a:cxnLst/>
              <a:rect l="l" t="t" r="r" b="b"/>
              <a:pathLst>
                <a:path w="5918200" h="5720080">
                  <a:moveTo>
                    <a:pt x="5013960" y="3289300"/>
                  </a:moveTo>
                  <a:cubicBezTo>
                    <a:pt x="5511800" y="3289300"/>
                    <a:pt x="5918200" y="2884170"/>
                    <a:pt x="5918200" y="2385060"/>
                  </a:cubicBezTo>
                  <a:cubicBezTo>
                    <a:pt x="5918200" y="1885950"/>
                    <a:pt x="5513070" y="1480820"/>
                    <a:pt x="5013960" y="1480820"/>
                  </a:cubicBezTo>
                  <a:cubicBezTo>
                    <a:pt x="4742180" y="1480820"/>
                    <a:pt x="4498340" y="1601470"/>
                    <a:pt x="4331970" y="1791970"/>
                  </a:cubicBezTo>
                  <a:lnTo>
                    <a:pt x="3737610" y="1360170"/>
                  </a:lnTo>
                  <a:cubicBezTo>
                    <a:pt x="3816350" y="1226820"/>
                    <a:pt x="3860800" y="1070610"/>
                    <a:pt x="3860800" y="904240"/>
                  </a:cubicBezTo>
                  <a:cubicBezTo>
                    <a:pt x="3860800" y="406400"/>
                    <a:pt x="3455670" y="0"/>
                    <a:pt x="2956560" y="0"/>
                  </a:cubicBezTo>
                  <a:cubicBezTo>
                    <a:pt x="2457450" y="0"/>
                    <a:pt x="2052320" y="405130"/>
                    <a:pt x="2052320" y="904240"/>
                  </a:cubicBezTo>
                  <a:cubicBezTo>
                    <a:pt x="2052320" y="1070610"/>
                    <a:pt x="2098040" y="1225550"/>
                    <a:pt x="2175510" y="1360170"/>
                  </a:cubicBezTo>
                  <a:lnTo>
                    <a:pt x="1583690" y="1789430"/>
                  </a:lnTo>
                  <a:cubicBezTo>
                    <a:pt x="1417320" y="1600200"/>
                    <a:pt x="1174750" y="1480820"/>
                    <a:pt x="904240" y="1480820"/>
                  </a:cubicBezTo>
                  <a:cubicBezTo>
                    <a:pt x="406400" y="1480820"/>
                    <a:pt x="0" y="1885950"/>
                    <a:pt x="0" y="2385060"/>
                  </a:cubicBezTo>
                  <a:cubicBezTo>
                    <a:pt x="0" y="2884170"/>
                    <a:pt x="405130" y="3289300"/>
                    <a:pt x="904240" y="3289300"/>
                  </a:cubicBezTo>
                  <a:cubicBezTo>
                    <a:pt x="966470" y="3289300"/>
                    <a:pt x="1028700" y="3282950"/>
                    <a:pt x="1087120" y="3270250"/>
                  </a:cubicBezTo>
                  <a:lnTo>
                    <a:pt x="1324610" y="4001770"/>
                  </a:lnTo>
                  <a:cubicBezTo>
                    <a:pt x="1022350" y="4147820"/>
                    <a:pt x="814070" y="4457700"/>
                    <a:pt x="814070" y="4815840"/>
                  </a:cubicBezTo>
                  <a:cubicBezTo>
                    <a:pt x="814070" y="5313680"/>
                    <a:pt x="1219200" y="5720080"/>
                    <a:pt x="1718310" y="5720080"/>
                  </a:cubicBezTo>
                  <a:cubicBezTo>
                    <a:pt x="2186940" y="5720080"/>
                    <a:pt x="2571750" y="5361940"/>
                    <a:pt x="2617470" y="4906010"/>
                  </a:cubicBezTo>
                  <a:lnTo>
                    <a:pt x="3298190" y="4906010"/>
                  </a:lnTo>
                  <a:cubicBezTo>
                    <a:pt x="3343910" y="5361940"/>
                    <a:pt x="3729990" y="5720080"/>
                    <a:pt x="4197350" y="5720080"/>
                  </a:cubicBezTo>
                  <a:cubicBezTo>
                    <a:pt x="4695190" y="5720080"/>
                    <a:pt x="5101590" y="5314950"/>
                    <a:pt x="5101590" y="4815840"/>
                  </a:cubicBezTo>
                  <a:cubicBezTo>
                    <a:pt x="5101590" y="4456430"/>
                    <a:pt x="4890770" y="4145280"/>
                    <a:pt x="4585970" y="3999230"/>
                  </a:cubicBezTo>
                  <a:lnTo>
                    <a:pt x="4823460" y="3268980"/>
                  </a:lnTo>
                  <a:cubicBezTo>
                    <a:pt x="4886960" y="3281680"/>
                    <a:pt x="4949190" y="3289300"/>
                    <a:pt x="5013960" y="3289300"/>
                  </a:cubicBezTo>
                  <a:close/>
                  <a:moveTo>
                    <a:pt x="4419600" y="3939540"/>
                  </a:moveTo>
                  <a:cubicBezTo>
                    <a:pt x="4349750" y="3921760"/>
                    <a:pt x="4276090" y="3912870"/>
                    <a:pt x="4201160" y="3912870"/>
                  </a:cubicBezTo>
                  <a:cubicBezTo>
                    <a:pt x="3732530" y="3912870"/>
                    <a:pt x="3347720" y="4271010"/>
                    <a:pt x="3302000" y="4726940"/>
                  </a:cubicBezTo>
                  <a:lnTo>
                    <a:pt x="2621280" y="4726940"/>
                  </a:lnTo>
                  <a:cubicBezTo>
                    <a:pt x="2575560" y="4271010"/>
                    <a:pt x="2189480" y="3912870"/>
                    <a:pt x="1722120" y="3912870"/>
                  </a:cubicBezTo>
                  <a:cubicBezTo>
                    <a:pt x="1644650" y="3912870"/>
                    <a:pt x="1569720" y="3923030"/>
                    <a:pt x="1498600" y="3940810"/>
                  </a:cubicBezTo>
                  <a:lnTo>
                    <a:pt x="1263650" y="3216910"/>
                  </a:lnTo>
                  <a:cubicBezTo>
                    <a:pt x="1586230" y="3078480"/>
                    <a:pt x="1812290" y="2758440"/>
                    <a:pt x="1812290" y="2386330"/>
                  </a:cubicBezTo>
                  <a:cubicBezTo>
                    <a:pt x="1812290" y="2222500"/>
                    <a:pt x="1769110" y="2070100"/>
                    <a:pt x="1692910" y="1938020"/>
                  </a:cubicBezTo>
                  <a:lnTo>
                    <a:pt x="2286000" y="1507490"/>
                  </a:lnTo>
                  <a:cubicBezTo>
                    <a:pt x="2451100" y="1692910"/>
                    <a:pt x="2692400" y="1809750"/>
                    <a:pt x="2960370" y="1809750"/>
                  </a:cubicBezTo>
                  <a:cubicBezTo>
                    <a:pt x="3228340" y="1809750"/>
                    <a:pt x="3468370" y="1692910"/>
                    <a:pt x="3634740" y="1507490"/>
                  </a:cubicBezTo>
                  <a:lnTo>
                    <a:pt x="4231640" y="1940560"/>
                  </a:lnTo>
                  <a:cubicBezTo>
                    <a:pt x="4156710" y="2072640"/>
                    <a:pt x="4113530" y="2225040"/>
                    <a:pt x="4113530" y="2386330"/>
                  </a:cubicBezTo>
                  <a:cubicBezTo>
                    <a:pt x="4113530" y="2757170"/>
                    <a:pt x="4338321" y="3075940"/>
                    <a:pt x="4658360" y="3215640"/>
                  </a:cubicBezTo>
                  <a:lnTo>
                    <a:pt x="4419601" y="3939540"/>
                  </a:lnTo>
                  <a:close/>
                </a:path>
              </a:pathLst>
            </a:custGeom>
            <a:gradFill rotWithShape="1">
              <a:gsLst>
                <a:gs pos="0">
                  <a:srgbClr val="3C2626">
                    <a:alpha val="100000"/>
                  </a:srgbClr>
                </a:gs>
                <a:gs pos="50000">
                  <a:srgbClr val="C29585">
                    <a:alpha val="100000"/>
                  </a:srgbClr>
                </a:gs>
                <a:gs pos="100000">
                  <a:srgbClr val="F5E9AE">
                    <a:alpha val="100000"/>
                  </a:srgbClr>
                </a:gs>
              </a:gsLst>
              <a:lin ang="16200000"/>
            </a:gradFill>
          </p:spPr>
        </p:sp>
        <p:sp>
          <p:nvSpPr>
            <p:cNvPr id="11" name="Freeform 11"/>
            <p:cNvSpPr/>
            <p:nvPr/>
          </p:nvSpPr>
          <p:spPr>
            <a:xfrm>
              <a:off x="4381500" y="1819910"/>
              <a:ext cx="1447800" cy="1447800"/>
            </a:xfrm>
            <a:custGeom>
              <a:avLst/>
              <a:gdLst/>
              <a:ahLst/>
              <a:cxnLst/>
              <a:rect l="l" t="t" r="r" b="b"/>
              <a:pathLst>
                <a:path w="1447800" h="1447800">
                  <a:moveTo>
                    <a:pt x="723900" y="0"/>
                  </a:moveTo>
                  <a:cubicBezTo>
                    <a:pt x="1122680" y="0"/>
                    <a:pt x="1447800" y="325120"/>
                    <a:pt x="1447800" y="723900"/>
                  </a:cubicBezTo>
                  <a:cubicBezTo>
                    <a:pt x="1447800" y="1122680"/>
                    <a:pt x="1122680" y="1447800"/>
                    <a:pt x="723900" y="1447800"/>
                  </a:cubicBezTo>
                  <a:cubicBezTo>
                    <a:pt x="325120" y="1447800"/>
                    <a:pt x="0" y="1122680"/>
                    <a:pt x="0" y="723900"/>
                  </a:cubicBezTo>
                  <a:cubicBezTo>
                    <a:pt x="0" y="325120"/>
                    <a:pt x="325120" y="0"/>
                    <a:pt x="723900" y="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2325370" y="340360"/>
              <a:ext cx="1447800" cy="1447800"/>
            </a:xfrm>
            <a:custGeom>
              <a:avLst/>
              <a:gdLst/>
              <a:ahLst/>
              <a:cxnLst/>
              <a:rect l="l" t="t" r="r" b="b"/>
              <a:pathLst>
                <a:path w="1447800" h="1447800">
                  <a:moveTo>
                    <a:pt x="723900" y="0"/>
                  </a:moveTo>
                  <a:cubicBezTo>
                    <a:pt x="1122680" y="0"/>
                    <a:pt x="1447800" y="325120"/>
                    <a:pt x="1447800" y="723900"/>
                  </a:cubicBezTo>
                  <a:cubicBezTo>
                    <a:pt x="1447800" y="1122680"/>
                    <a:pt x="1122680" y="1447800"/>
                    <a:pt x="723900" y="1447800"/>
                  </a:cubicBezTo>
                  <a:cubicBezTo>
                    <a:pt x="325120" y="1447800"/>
                    <a:pt x="0" y="1122680"/>
                    <a:pt x="0" y="723900"/>
                  </a:cubicBezTo>
                  <a:cubicBezTo>
                    <a:pt x="0" y="325120"/>
                    <a:pt x="325120" y="0"/>
                    <a:pt x="723900" y="0"/>
                  </a:cubicBez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274320" y="1819910"/>
              <a:ext cx="1447800" cy="1447800"/>
            </a:xfrm>
            <a:custGeom>
              <a:avLst/>
              <a:gdLst/>
              <a:ahLst/>
              <a:cxnLst/>
              <a:rect l="l" t="t" r="r" b="b"/>
              <a:pathLst>
                <a:path w="1447800" h="1447800">
                  <a:moveTo>
                    <a:pt x="0" y="723900"/>
                  </a:moveTo>
                  <a:cubicBezTo>
                    <a:pt x="0" y="325120"/>
                    <a:pt x="325120" y="0"/>
                    <a:pt x="723900" y="0"/>
                  </a:cubicBezTo>
                  <a:cubicBezTo>
                    <a:pt x="1122680" y="0"/>
                    <a:pt x="1447800" y="325120"/>
                    <a:pt x="1447800" y="723900"/>
                  </a:cubicBezTo>
                  <a:cubicBezTo>
                    <a:pt x="1447800" y="1122680"/>
                    <a:pt x="1122680" y="1447800"/>
                    <a:pt x="723900" y="1447800"/>
                  </a:cubicBezTo>
                  <a:cubicBezTo>
                    <a:pt x="325120" y="1447800"/>
                    <a:pt x="0" y="1123950"/>
                    <a:pt x="0" y="723900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1088390" y="4250690"/>
              <a:ext cx="1447800" cy="1447800"/>
            </a:xfrm>
            <a:custGeom>
              <a:avLst/>
              <a:gdLst/>
              <a:ahLst/>
              <a:cxnLst/>
              <a:rect l="l" t="t" r="r" b="b"/>
              <a:pathLst>
                <a:path w="1447800" h="1447800">
                  <a:moveTo>
                    <a:pt x="723900" y="1447800"/>
                  </a:moveTo>
                  <a:cubicBezTo>
                    <a:pt x="325120" y="1447800"/>
                    <a:pt x="0" y="1122680"/>
                    <a:pt x="0" y="723900"/>
                  </a:cubicBezTo>
                  <a:cubicBezTo>
                    <a:pt x="0" y="325120"/>
                    <a:pt x="325120" y="0"/>
                    <a:pt x="723900" y="0"/>
                  </a:cubicBezTo>
                  <a:cubicBezTo>
                    <a:pt x="1122680" y="0"/>
                    <a:pt x="1447800" y="325120"/>
                    <a:pt x="1447800" y="723900"/>
                  </a:cubicBezTo>
                  <a:cubicBezTo>
                    <a:pt x="1447800" y="1123950"/>
                    <a:pt x="1122680" y="1447800"/>
                    <a:pt x="723900" y="1447800"/>
                  </a:cubicBez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3567430" y="4250690"/>
              <a:ext cx="1447800" cy="1447800"/>
            </a:xfrm>
            <a:custGeom>
              <a:avLst/>
              <a:gdLst/>
              <a:ahLst/>
              <a:cxnLst/>
              <a:rect l="l" t="t" r="r" b="b"/>
              <a:pathLst>
                <a:path w="1447800" h="1447800">
                  <a:moveTo>
                    <a:pt x="1447800" y="723900"/>
                  </a:moveTo>
                  <a:cubicBezTo>
                    <a:pt x="1447800" y="1122680"/>
                    <a:pt x="1122680" y="1447800"/>
                    <a:pt x="723900" y="1447800"/>
                  </a:cubicBezTo>
                  <a:cubicBezTo>
                    <a:pt x="325120" y="1447800"/>
                    <a:pt x="0" y="1122680"/>
                    <a:pt x="0" y="723900"/>
                  </a:cubicBezTo>
                  <a:cubicBezTo>
                    <a:pt x="0" y="325120"/>
                    <a:pt x="325120" y="0"/>
                    <a:pt x="723900" y="0"/>
                  </a:cubicBezTo>
                  <a:cubicBezTo>
                    <a:pt x="1123950" y="0"/>
                    <a:pt x="1447800" y="325120"/>
                    <a:pt x="1447800" y="723900"/>
                  </a:cubicBez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13323125" y="4076700"/>
            <a:ext cx="2100371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Ann Kandie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(KE)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96245" y="1568305"/>
            <a:ext cx="312688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Bismita Hazarika (IN)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234407" y="4076700"/>
            <a:ext cx="221564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Lynn Rose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(KE)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962475" y="7495233"/>
            <a:ext cx="2905654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Reuben Kariuki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(KE)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73148"/>
            <a:ext cx="6737707" cy="1111105"/>
            <a:chOff x="0" y="0"/>
            <a:chExt cx="8983609" cy="148147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983609" cy="1481473"/>
              <a:chOff x="0" y="0"/>
              <a:chExt cx="1774540" cy="29263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74540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1774540" h="292637">
                    <a:moveTo>
                      <a:pt x="0" y="0"/>
                    </a:moveTo>
                    <a:lnTo>
                      <a:pt x="1774540" y="0"/>
                    </a:lnTo>
                    <a:lnTo>
                      <a:pt x="1774540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774540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0" y="327441"/>
              <a:ext cx="8983609" cy="93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BACKGROUND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1628426" y="5876290"/>
            <a:ext cx="6069639" cy="3641783"/>
          </a:xfrm>
          <a:custGeom>
            <a:avLst/>
            <a:gdLst/>
            <a:ahLst/>
            <a:cxnLst/>
            <a:rect l="l" t="t" r="r" b="b"/>
            <a:pathLst>
              <a:path w="6069639" h="3641783">
                <a:moveTo>
                  <a:pt x="0" y="0"/>
                </a:moveTo>
                <a:lnTo>
                  <a:pt x="6069639" y="0"/>
                </a:lnTo>
                <a:lnTo>
                  <a:pt x="6069639" y="3641783"/>
                </a:lnTo>
                <a:lnTo>
                  <a:pt x="0" y="36417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2162810"/>
            <a:ext cx="10599726" cy="7095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0"/>
              </a:lnSpc>
            </a:pPr>
            <a:r>
              <a:rPr lang="en-US" sz="3200" dirty="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🚂 2000: Railways in Russia reported false blockages during a geomagnetic storm.</a:t>
            </a:r>
          </a:p>
          <a:p>
            <a:pPr algn="l">
              <a:lnSpc>
                <a:spcPts val="5120"/>
              </a:lnSpc>
            </a:pPr>
            <a:endParaRPr lang="en-US" sz="3200" dirty="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5120"/>
              </a:lnSpc>
            </a:pPr>
            <a:r>
              <a:rPr lang="en-US" sz="3200" dirty="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⚡ 2000: Power grids tripped in Alabama &amp; Mississippi, USA.</a:t>
            </a:r>
          </a:p>
          <a:p>
            <a:pPr algn="l">
              <a:lnSpc>
                <a:spcPts val="5120"/>
              </a:lnSpc>
            </a:pPr>
            <a:endParaRPr lang="en-US" sz="3200" dirty="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5120"/>
              </a:lnSpc>
            </a:pPr>
            <a:r>
              <a:rPr lang="en-US" sz="3200" dirty="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🔌 2003: South Africa reported transformer failures during the “Halloween Storm.”</a:t>
            </a:r>
          </a:p>
          <a:p>
            <a:pPr algn="l">
              <a:lnSpc>
                <a:spcPts val="5120"/>
              </a:lnSpc>
            </a:pPr>
            <a:endParaRPr lang="en-US" sz="3200" dirty="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5120"/>
              </a:lnSpc>
            </a:pPr>
            <a:r>
              <a:rPr lang="en-US" sz="3200" dirty="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🚜 2024: UK storms disrupted power systems; farmers in Minnesota said tractors “acted demon possessed.”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7FA4C1-B2BD-AEC7-3F92-4B04A1E63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8426" y="1924050"/>
            <a:ext cx="6069639" cy="32194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916603"/>
            <a:chOff x="0" y="0"/>
            <a:chExt cx="2833290" cy="4518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451858"/>
            </a:xfrm>
            <a:custGeom>
              <a:avLst/>
              <a:gdLst/>
              <a:ahLst/>
              <a:cxnLst/>
              <a:rect l="l" t="t" r="r" b="b"/>
              <a:pathLst>
                <a:path w="2833290" h="451858">
                  <a:moveTo>
                    <a:pt x="0" y="0"/>
                  </a:moveTo>
                  <a:lnTo>
                    <a:pt x="2833290" y="0"/>
                  </a:lnTo>
                  <a:lnTo>
                    <a:pt x="2833290" y="451858"/>
                  </a:lnTo>
                  <a:lnTo>
                    <a:pt x="0" y="451858"/>
                  </a:lnTo>
                  <a:close/>
                </a:path>
              </a:pathLst>
            </a:custGeom>
            <a:blipFill>
              <a:blip r:embed="rId2"/>
              <a:stretch>
                <a:fillRect t="-263515" b="-263515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5775147" y="3283316"/>
            <a:ext cx="6737707" cy="1111105"/>
            <a:chOff x="0" y="0"/>
            <a:chExt cx="8983609" cy="1481473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8983609" cy="1481473"/>
              <a:chOff x="0" y="0"/>
              <a:chExt cx="1774540" cy="29263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74540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1774540" h="292637">
                    <a:moveTo>
                      <a:pt x="0" y="0"/>
                    </a:moveTo>
                    <a:lnTo>
                      <a:pt x="1774540" y="0"/>
                    </a:lnTo>
                    <a:lnTo>
                      <a:pt x="1774540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38100"/>
                <a:ext cx="1774540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0" y="327441"/>
              <a:ext cx="8983609" cy="93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 PROBLEM STATEMENT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4656359"/>
            <a:ext cx="7606076" cy="4548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00"/>
              </a:lnSpc>
            </a:pPr>
            <a:r>
              <a:rPr lang="en-US" sz="3200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 Solar storms disrupt life on Earth</a:t>
            </a:r>
          </a:p>
          <a:p>
            <a:pPr algn="just">
              <a:lnSpc>
                <a:spcPts val="4800"/>
              </a:lnSpc>
            </a:pP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👨‍🌾 → GPS tractors fail → lost efficiency</a:t>
            </a:r>
          </a:p>
          <a:p>
            <a:pPr algn="just">
              <a:lnSpc>
                <a:spcPts val="4800"/>
              </a:lnSpc>
            </a:pPr>
            <a:endParaRPr lang="en-US" sz="32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just">
              <a:lnSpc>
                <a:spcPts val="4800"/>
              </a:lnSpc>
            </a:pP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🐟 → Navigation errors → higher risk at sea</a:t>
            </a:r>
          </a:p>
          <a:p>
            <a:pPr algn="just">
              <a:lnSpc>
                <a:spcPts val="4800"/>
              </a:lnSpc>
            </a:pPr>
            <a:endParaRPr lang="en-US" sz="32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just">
              <a:lnSpc>
                <a:spcPts val="6400"/>
              </a:lnSpc>
            </a:pP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📱 → Mobile money &amp; networks fail without warning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48762" y="4700174"/>
            <a:ext cx="7610538" cy="5152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0"/>
              </a:lnSpc>
            </a:pPr>
            <a:r>
              <a:rPr lang="en-US" sz="3200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 The Gap</a:t>
            </a:r>
          </a:p>
          <a:p>
            <a:pPr marL="690881" lvl="1" indent="-345440" algn="l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NASA &amp; NOAA alerts = too technical</a:t>
            </a:r>
          </a:p>
          <a:p>
            <a:pPr algn="l">
              <a:lnSpc>
                <a:spcPts val="5120"/>
              </a:lnSpc>
            </a:pPr>
            <a:endParaRPr lang="en-US" sz="32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marL="690881" lvl="1" indent="-345440" algn="l">
              <a:lnSpc>
                <a:spcPts val="5120"/>
              </a:lnSpc>
              <a:buFont typeface="Arial"/>
              <a:buChar char="•"/>
            </a:pP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Communities left unprepared</a:t>
            </a:r>
          </a:p>
          <a:p>
            <a:pPr algn="l">
              <a:lnSpc>
                <a:spcPts val="5120"/>
              </a:lnSpc>
            </a:pPr>
            <a:endParaRPr lang="en-US" sz="32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marL="690881" lvl="1" indent="-345440" algn="l">
              <a:lnSpc>
                <a:spcPts val="5120"/>
              </a:lnSpc>
              <a:buFont typeface="Arial"/>
              <a:buChar char="•"/>
            </a:pPr>
            <a:r>
              <a:rPr lang="en-US" sz="3200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NanInSpace:</a:t>
            </a:r>
            <a:r>
              <a:rPr lang="en-US" sz="32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Turns complex data → simple, actionable insights</a:t>
            </a:r>
          </a:p>
          <a:p>
            <a:pPr algn="l">
              <a:lnSpc>
                <a:spcPts val="5120"/>
              </a:lnSpc>
            </a:pPr>
            <a:endParaRPr lang="en-US" sz="32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90328" y="534535"/>
            <a:ext cx="7141211" cy="1111105"/>
            <a:chOff x="0" y="0"/>
            <a:chExt cx="9521615" cy="148147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521615" cy="1481473"/>
              <a:chOff x="0" y="0"/>
              <a:chExt cx="1880813" cy="29263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880813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1880813" h="292637">
                    <a:moveTo>
                      <a:pt x="0" y="0"/>
                    </a:moveTo>
                    <a:lnTo>
                      <a:pt x="1880813" y="0"/>
                    </a:lnTo>
                    <a:lnTo>
                      <a:pt x="1880813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880813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755531" y="327441"/>
              <a:ext cx="8010552" cy="93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METHODOLOGY 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2210803"/>
            <a:ext cx="16230600" cy="7047497"/>
          </a:xfrm>
          <a:custGeom>
            <a:avLst/>
            <a:gdLst/>
            <a:ahLst/>
            <a:cxnLst/>
            <a:rect l="l" t="t" r="r" b="b"/>
            <a:pathLst>
              <a:path w="16230600" h="7047497">
                <a:moveTo>
                  <a:pt x="0" y="0"/>
                </a:moveTo>
                <a:lnTo>
                  <a:pt x="16230600" y="0"/>
                </a:lnTo>
                <a:lnTo>
                  <a:pt x="16230600" y="7047497"/>
                </a:lnTo>
                <a:lnTo>
                  <a:pt x="0" y="70474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77330" y="790516"/>
            <a:ext cx="10533340" cy="1114278"/>
            <a:chOff x="0" y="0"/>
            <a:chExt cx="14044454" cy="1485705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4044454" cy="1485705"/>
              <a:chOff x="0" y="0"/>
              <a:chExt cx="2774213" cy="293472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774213" cy="293472"/>
              </a:xfrm>
              <a:custGeom>
                <a:avLst/>
                <a:gdLst/>
                <a:ahLst/>
                <a:cxnLst/>
                <a:rect l="l" t="t" r="r" b="b"/>
                <a:pathLst>
                  <a:path w="2774213" h="293472">
                    <a:moveTo>
                      <a:pt x="0" y="0"/>
                    </a:moveTo>
                    <a:lnTo>
                      <a:pt x="2774213" y="0"/>
                    </a:lnTo>
                    <a:lnTo>
                      <a:pt x="2774213" y="293472"/>
                    </a:lnTo>
                    <a:lnTo>
                      <a:pt x="0" y="293472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2774213" cy="33157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114415" y="-148809"/>
              <a:ext cx="11815624" cy="1411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OUR SOLUTION – SOLARSHIELD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316249" y="2733057"/>
            <a:ext cx="10094422" cy="5490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55"/>
              </a:lnSpc>
            </a:pP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🟢🟡🔴</a:t>
            </a:r>
            <a:r>
              <a:rPr lang="en-US" sz="3034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 Simple risk levels</a:t>
            </a: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(Safe | Caution | High Risk)</a:t>
            </a:r>
          </a:p>
          <a:p>
            <a:pPr algn="l">
              <a:lnSpc>
                <a:spcPts val="4855"/>
              </a:lnSpc>
            </a:pPr>
            <a:endParaRPr lang="en-US" sz="3034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855"/>
              </a:lnSpc>
            </a:pP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📊 </a:t>
            </a:r>
            <a:r>
              <a:rPr lang="en-US" sz="3034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Color-coded dashboard</a:t>
            </a: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→ clear like a weather app</a:t>
            </a:r>
          </a:p>
          <a:p>
            <a:pPr algn="l">
              <a:lnSpc>
                <a:spcPts val="4855"/>
              </a:lnSpc>
            </a:pPr>
            <a:endParaRPr lang="en-US" sz="3034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855"/>
              </a:lnSpc>
            </a:pP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👨‍🌾🐟📱 </a:t>
            </a:r>
            <a:r>
              <a:rPr lang="en-US" sz="3034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Community-friendly</a:t>
            </a: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→ farmers, fishermen, rural households</a:t>
            </a:r>
          </a:p>
          <a:p>
            <a:pPr algn="l">
              <a:lnSpc>
                <a:spcPts val="4855"/>
              </a:lnSpc>
            </a:pPr>
            <a:endParaRPr lang="en-US" sz="3034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855"/>
              </a:lnSpc>
            </a:pP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🌍 </a:t>
            </a:r>
            <a:r>
              <a:rPr lang="en-US" sz="3034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Future-ready </a:t>
            </a:r>
            <a:r>
              <a:rPr lang="en-US" sz="3034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→ local languages, SMS/WhatsApp alerts, regional views</a:t>
            </a:r>
          </a:p>
        </p:txBody>
      </p:sp>
      <p:sp>
        <p:nvSpPr>
          <p:cNvPr id="8" name="Freeform 8"/>
          <p:cNvSpPr/>
          <p:nvPr/>
        </p:nvSpPr>
        <p:spPr>
          <a:xfrm>
            <a:off x="942321" y="2866407"/>
            <a:ext cx="2935009" cy="2490252"/>
          </a:xfrm>
          <a:custGeom>
            <a:avLst/>
            <a:gdLst/>
            <a:ahLst/>
            <a:cxnLst/>
            <a:rect l="l" t="t" r="r" b="b"/>
            <a:pathLst>
              <a:path w="2935009" h="2490252">
                <a:moveTo>
                  <a:pt x="0" y="0"/>
                </a:moveTo>
                <a:lnTo>
                  <a:pt x="2935009" y="0"/>
                </a:lnTo>
                <a:lnTo>
                  <a:pt x="2935009" y="2490252"/>
                </a:lnTo>
                <a:lnTo>
                  <a:pt x="0" y="24902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7859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496395" y="2866407"/>
            <a:ext cx="2819804" cy="2490252"/>
          </a:xfrm>
          <a:custGeom>
            <a:avLst/>
            <a:gdLst/>
            <a:ahLst/>
            <a:cxnLst/>
            <a:rect l="l" t="t" r="r" b="b"/>
            <a:pathLst>
              <a:path w="2819804" h="2490252">
                <a:moveTo>
                  <a:pt x="0" y="0"/>
                </a:moveTo>
                <a:lnTo>
                  <a:pt x="2819804" y="0"/>
                </a:lnTo>
                <a:lnTo>
                  <a:pt x="2819804" y="2490252"/>
                </a:lnTo>
                <a:lnTo>
                  <a:pt x="0" y="24902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355" r="-16355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496395" y="6902492"/>
            <a:ext cx="2819804" cy="1923710"/>
          </a:xfrm>
          <a:custGeom>
            <a:avLst/>
            <a:gdLst/>
            <a:ahLst/>
            <a:cxnLst/>
            <a:rect l="l" t="t" r="r" b="b"/>
            <a:pathLst>
              <a:path w="2819804" h="1923710">
                <a:moveTo>
                  <a:pt x="0" y="0"/>
                </a:moveTo>
                <a:lnTo>
                  <a:pt x="2819804" y="0"/>
                </a:lnTo>
                <a:lnTo>
                  <a:pt x="2819804" y="1923710"/>
                </a:lnTo>
                <a:lnTo>
                  <a:pt x="0" y="19237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781" r="-13473" b="-20226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855942" y="6902492"/>
            <a:ext cx="3021388" cy="1923710"/>
          </a:xfrm>
          <a:custGeom>
            <a:avLst/>
            <a:gdLst/>
            <a:ahLst/>
            <a:cxnLst/>
            <a:rect l="l" t="t" r="r" b="b"/>
            <a:pathLst>
              <a:path w="3021388" h="1923710">
                <a:moveTo>
                  <a:pt x="0" y="0"/>
                </a:moveTo>
                <a:lnTo>
                  <a:pt x="3021388" y="0"/>
                </a:lnTo>
                <a:lnTo>
                  <a:pt x="3021388" y="1923710"/>
                </a:lnTo>
                <a:lnTo>
                  <a:pt x="0" y="19237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542" t="-1145" r="-31369" b="-22461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26516" y="473148"/>
            <a:ext cx="8834968" cy="1111105"/>
            <a:chOff x="0" y="0"/>
            <a:chExt cx="11779958" cy="148147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1779958" cy="1481473"/>
              <a:chOff x="0" y="0"/>
              <a:chExt cx="2326905" cy="29263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326905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2326905" h="292637">
                    <a:moveTo>
                      <a:pt x="0" y="0"/>
                    </a:moveTo>
                    <a:lnTo>
                      <a:pt x="2326905" y="0"/>
                    </a:lnTo>
                    <a:lnTo>
                      <a:pt x="2326905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2326905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934729" y="327441"/>
              <a:ext cx="9910500" cy="93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 u="sng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  <a:hlinkClick r:id="rId2" tooltip="https://geomagnetic-energy-risk-monitoring-system-bqpbrbuln3hnxkrct3iv.streamlit.app"/>
                </a:rPr>
                <a:t>FROM D</a:t>
              </a:r>
              <a:r>
                <a:rPr lang="en-US" sz="5000" u="sng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  <a:hlinkClick r:id="rId2" tooltip="https://geomagnetic-energy-risk-monitoring-system-bqpbrbuln3hnxkrct3iv.streamlit.app"/>
                </a:rPr>
                <a:t>ATA TO DAILY LIFE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634290" y="1921240"/>
            <a:ext cx="13019421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  <a:spcBef>
                <a:spcPct val="0"/>
              </a:spcBef>
            </a:pPr>
            <a:r>
              <a:rPr lang="en-US" sz="2000" b="1" i="1" u="sng">
                <a:solidFill>
                  <a:srgbClr val="0065FC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  <a:hlinkClick r:id="rId2" tooltip="https://geomagnetic-energy-risk-monitoring-system-bqpbrbuln3hnxkrct3iv.streamlit.app"/>
              </a:rPr>
              <a:t>https://geomagnetic-energy-risk-monitoring-system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01D0CC-3934-7EC1-4D7F-5EF443C79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2618538"/>
            <a:ext cx="12573000" cy="70723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65500" y="473148"/>
            <a:ext cx="6157001" cy="1111105"/>
            <a:chOff x="0" y="0"/>
            <a:chExt cx="8209335" cy="148147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8209335" cy="1481473"/>
              <a:chOff x="0" y="0"/>
              <a:chExt cx="1621597" cy="292637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621597" cy="292637"/>
              </a:xfrm>
              <a:custGeom>
                <a:avLst/>
                <a:gdLst/>
                <a:ahLst/>
                <a:cxnLst/>
                <a:rect l="l" t="t" r="r" b="b"/>
                <a:pathLst>
                  <a:path w="1621597" h="292637">
                    <a:moveTo>
                      <a:pt x="0" y="0"/>
                    </a:moveTo>
                    <a:lnTo>
                      <a:pt x="1621597" y="0"/>
                    </a:lnTo>
                    <a:lnTo>
                      <a:pt x="1621597" y="292637"/>
                    </a:lnTo>
                    <a:lnTo>
                      <a:pt x="0" y="292637"/>
                    </a:lnTo>
                    <a:close/>
                  </a:path>
                </a:pathLst>
              </a:custGeom>
              <a:solidFill>
                <a:srgbClr val="ECF0F1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38100"/>
                <a:ext cx="1621597" cy="33073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651403" y="327441"/>
              <a:ext cx="6906528" cy="9313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5000">
                  <a:solidFill>
                    <a:srgbClr val="6F2C50"/>
                  </a:solidFill>
                  <a:latin typeface="Lilita One"/>
                  <a:ea typeface="Lilita One"/>
                  <a:cs typeface="Lilita One"/>
                  <a:sym typeface="Lilita One"/>
                </a:rPr>
                <a:t>LOOKING AHEAD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0362555" y="3244372"/>
            <a:ext cx="7083768" cy="4713925"/>
          </a:xfrm>
          <a:custGeom>
            <a:avLst/>
            <a:gdLst/>
            <a:ahLst/>
            <a:cxnLst/>
            <a:rect l="l" t="t" r="r" b="b"/>
            <a:pathLst>
              <a:path w="7083768" h="4713925">
                <a:moveTo>
                  <a:pt x="0" y="0"/>
                </a:moveTo>
                <a:lnTo>
                  <a:pt x="7083767" y="0"/>
                </a:lnTo>
                <a:lnTo>
                  <a:pt x="7083767" y="4713925"/>
                </a:lnTo>
                <a:lnTo>
                  <a:pt x="0" y="4713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2603500"/>
            <a:ext cx="9333855" cy="665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🌍</a:t>
            </a:r>
            <a:r>
              <a:rPr lang="en-US" sz="3000" i="1">
                <a:solidFill>
                  <a:srgbClr val="2C3E50"/>
                </a:solidFill>
                <a:latin typeface="Malik Italics"/>
                <a:ea typeface="Malik Italics"/>
                <a:cs typeface="Malik Italics"/>
                <a:sym typeface="Malik Italics"/>
              </a:rPr>
              <a:t> </a:t>
            </a:r>
            <a:r>
              <a:rPr lang="en-US" sz="3000" b="1" i="1">
                <a:solidFill>
                  <a:srgbClr val="2C3E50"/>
                </a:solidFill>
                <a:latin typeface="Malik Bold Italics"/>
                <a:ea typeface="Malik Bold Italics"/>
                <a:cs typeface="Malik Bold Italics"/>
                <a:sym typeface="Malik Bold Italics"/>
              </a:rPr>
              <a:t>Regional Indices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Tailored risk levels for Africa, India &amp; beyond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📱 </a:t>
            </a:r>
            <a:r>
              <a:rPr lang="en-US" sz="3000" b="1" i="1">
                <a:solidFill>
                  <a:srgbClr val="2C3E50"/>
                </a:solidFill>
                <a:latin typeface="Malik Bold Italics"/>
                <a:ea typeface="Malik Bold Italics"/>
                <a:cs typeface="Malik Bold Italics"/>
                <a:sym typeface="Malik Bold Italics"/>
              </a:rPr>
              <a:t>Community Alerts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SMS / WhatsApp in local languages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🤝 </a:t>
            </a:r>
            <a:r>
              <a:rPr lang="en-US" sz="3000" b="1" i="1">
                <a:solidFill>
                  <a:srgbClr val="2C3E50"/>
                </a:solidFill>
                <a:latin typeface="Malik Bold Italics"/>
                <a:ea typeface="Malik Bold Italics"/>
                <a:cs typeface="Malik Bold Italics"/>
                <a:sym typeface="Malik Bold Italics"/>
              </a:rPr>
              <a:t>Partnerships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With NGOs, governments &amp; schools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🚀 </a:t>
            </a:r>
            <a:r>
              <a:rPr lang="en-US" sz="3000" b="1" i="1">
                <a:solidFill>
                  <a:srgbClr val="2C3E50"/>
                </a:solidFill>
                <a:latin typeface="Malik Bold Italics"/>
                <a:ea typeface="Malik Bold Italics"/>
                <a:cs typeface="Malik Bold Italics"/>
                <a:sym typeface="Malik Bold Italics"/>
              </a:rPr>
              <a:t>Scalability</a:t>
            </a:r>
          </a:p>
          <a:p>
            <a:pPr marL="647700" lvl="1" indent="-323850" algn="just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Expand SolarShield as a global early-warning system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5363"/>
            <a:ext cx="18288000" cy="2564040"/>
          </a:xfrm>
          <a:custGeom>
            <a:avLst/>
            <a:gdLst/>
            <a:ahLst/>
            <a:cxnLst/>
            <a:rect l="l" t="t" r="r" b="b"/>
            <a:pathLst>
              <a:path w="18288000" h="2564040">
                <a:moveTo>
                  <a:pt x="0" y="0"/>
                </a:moveTo>
                <a:lnTo>
                  <a:pt x="18288000" y="0"/>
                </a:lnTo>
                <a:lnTo>
                  <a:pt x="18288000" y="2564040"/>
                </a:lnTo>
                <a:lnTo>
                  <a:pt x="0" y="25640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1847" b="-241847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52165" y="3016676"/>
            <a:ext cx="7183669" cy="3185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88"/>
              </a:lnSpc>
            </a:pPr>
            <a:r>
              <a:rPr lang="en-US" sz="12288">
                <a:solidFill>
                  <a:srgbClr val="6F2C50"/>
                </a:solidFill>
                <a:latin typeface="Lilita One"/>
                <a:ea typeface="Lilita One"/>
                <a:cs typeface="Lilita One"/>
                <a:sym typeface="Lilita One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>
            <a:off x="8720468" y="6385207"/>
            <a:ext cx="507471" cy="294968"/>
          </a:xfrm>
          <a:custGeom>
            <a:avLst/>
            <a:gdLst/>
            <a:ahLst/>
            <a:cxnLst/>
            <a:rect l="l" t="t" r="r" b="b"/>
            <a:pathLst>
              <a:path w="507471" h="294968">
                <a:moveTo>
                  <a:pt x="0" y="0"/>
                </a:moveTo>
                <a:lnTo>
                  <a:pt x="507471" y="0"/>
                </a:lnTo>
                <a:lnTo>
                  <a:pt x="507471" y="294967"/>
                </a:lnTo>
                <a:lnTo>
                  <a:pt x="0" y="294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785211" y="7192713"/>
            <a:ext cx="442728" cy="294968"/>
          </a:xfrm>
          <a:custGeom>
            <a:avLst/>
            <a:gdLst/>
            <a:ahLst/>
            <a:cxnLst/>
            <a:rect l="l" t="t" r="r" b="b"/>
            <a:pathLst>
              <a:path w="442728" h="294968">
                <a:moveTo>
                  <a:pt x="0" y="0"/>
                </a:moveTo>
                <a:lnTo>
                  <a:pt x="442728" y="0"/>
                </a:lnTo>
                <a:lnTo>
                  <a:pt x="442728" y="294968"/>
                </a:lnTo>
                <a:lnTo>
                  <a:pt x="0" y="2949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785211" y="7844745"/>
            <a:ext cx="442728" cy="442728"/>
          </a:xfrm>
          <a:custGeom>
            <a:avLst/>
            <a:gdLst/>
            <a:ahLst/>
            <a:cxnLst/>
            <a:rect l="l" t="t" r="r" b="b"/>
            <a:pathLst>
              <a:path w="442728" h="442728">
                <a:moveTo>
                  <a:pt x="0" y="0"/>
                </a:moveTo>
                <a:lnTo>
                  <a:pt x="442728" y="0"/>
                </a:lnTo>
                <a:lnTo>
                  <a:pt x="442728" y="442728"/>
                </a:lnTo>
                <a:lnTo>
                  <a:pt x="0" y="4427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227939" y="6305243"/>
            <a:ext cx="8031361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Images courtesy of the United Nations &amp; NASA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 Data provided by NOAA Space Weather Prediction Center (SWPC)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2C3E50"/>
              </a:solidFill>
              <a:latin typeface="Malik"/>
              <a:ea typeface="Malik"/>
              <a:cs typeface="Malik"/>
              <a:sym typeface="Malik"/>
            </a:endParaRPr>
          </a:p>
          <a:p>
            <a:pPr algn="l">
              <a:lnSpc>
                <a:spcPts val="3000"/>
              </a:lnSpc>
            </a:pPr>
            <a:r>
              <a:rPr lang="en-US" sz="2000" u="sng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  <a:hlinkClick r:id="rId7" tooltip="https://geomagnetic-energy-risk-monitoring-system"/>
              </a:rPr>
              <a:t> https://geomagnetic-energy-risk-monitoring-system</a:t>
            </a:r>
          </a:p>
          <a:p>
            <a:pPr algn="l">
              <a:lnSpc>
                <a:spcPts val="3000"/>
              </a:lnSpc>
            </a:pPr>
            <a:endParaRPr lang="en-US" sz="2000" u="sng">
              <a:solidFill>
                <a:srgbClr val="2C3E50"/>
              </a:solidFill>
              <a:latin typeface="Malik"/>
              <a:ea typeface="Malik"/>
              <a:cs typeface="Malik"/>
              <a:sym typeface="Malik"/>
              <a:hlinkClick r:id="rId7" tooltip="https://geomagnetic-energy-risk-monitoring-system"/>
            </a:endParaRPr>
          </a:p>
          <a:p>
            <a:pPr algn="l">
              <a:lnSpc>
                <a:spcPts val="3000"/>
              </a:lnSpc>
            </a:pPr>
            <a:endParaRPr lang="en-US" sz="2000" u="sng">
              <a:solidFill>
                <a:srgbClr val="2C3E50"/>
              </a:solidFill>
              <a:latin typeface="Malik"/>
              <a:ea typeface="Malik"/>
              <a:cs typeface="Malik"/>
              <a:sym typeface="Malik"/>
              <a:hlinkClick r:id="rId7" tooltip="https://geomagnetic-energy-risk-monitoring-syste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408243" y="5915025"/>
            <a:ext cx="6169156" cy="2492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000" b="1">
                <a:solidFill>
                  <a:srgbClr val="2C3E50"/>
                </a:solidFill>
                <a:latin typeface="Malik Bold"/>
                <a:ea typeface="Malik Bold"/>
                <a:cs typeface="Malik Bold"/>
                <a:sym typeface="Malik Bold"/>
              </a:rPr>
              <a:t>Sources &amp; Credits</a:t>
            </a:r>
          </a:p>
          <a:p>
            <a:pPr marL="431801" lvl="1" indent="-215900" algn="l">
              <a:lnSpc>
                <a:spcPts val="4000"/>
              </a:lnSpc>
              <a:buFont typeface="Arial"/>
              <a:buChar char="•"/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Government of Canada, Space Weather Canada</a:t>
            </a:r>
          </a:p>
          <a:p>
            <a:pPr marL="431801" lvl="1" indent="-215900" algn="l">
              <a:lnSpc>
                <a:spcPts val="4000"/>
              </a:lnSpc>
              <a:buFont typeface="Arial"/>
              <a:buChar char="•"/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PreventionWeb / UNDRR</a:t>
            </a:r>
          </a:p>
          <a:p>
            <a:pPr marL="431801" lvl="1" indent="-215900" algn="l">
              <a:lnSpc>
                <a:spcPts val="4000"/>
              </a:lnSpc>
              <a:buFont typeface="Arial"/>
              <a:buChar char="•"/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Space.com</a:t>
            </a:r>
          </a:p>
          <a:p>
            <a:pPr marL="431801" lvl="1" indent="-215900" algn="l">
              <a:lnSpc>
                <a:spcPts val="4000"/>
              </a:lnSpc>
              <a:buFont typeface="Arial"/>
              <a:buChar char="•"/>
            </a:pPr>
            <a:r>
              <a:rPr lang="en-US" sz="2000">
                <a:solidFill>
                  <a:srgbClr val="2C3E50"/>
                </a:solidFill>
                <a:latin typeface="Malik"/>
                <a:ea typeface="Malik"/>
                <a:cs typeface="Malik"/>
                <a:sym typeface="Malik"/>
              </a:rPr>
              <a:t>NOAA / NASA reports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302</Words>
  <Application>Microsoft Office PowerPoint</Application>
  <PresentationFormat>Custom</PresentationFormat>
  <Paragraphs>66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Canva Sans Bold Italics</vt:lpstr>
      <vt:lpstr>Malik Bold Italics</vt:lpstr>
      <vt:lpstr>Lilita One</vt:lpstr>
      <vt:lpstr>Malik</vt:lpstr>
      <vt:lpstr>Malik Italics</vt:lpstr>
      <vt:lpstr>Malik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SolarShield Presentation</dc:title>
  <cp:lastModifiedBy>Ann Kandie</cp:lastModifiedBy>
  <cp:revision>2</cp:revision>
  <dcterms:created xsi:type="dcterms:W3CDTF">2006-08-16T00:00:00Z</dcterms:created>
  <dcterms:modified xsi:type="dcterms:W3CDTF">2025-09-11T10:44:16Z</dcterms:modified>
  <dc:identifier>DAGyXdDRMdU</dc:identifier>
</cp:coreProperties>
</file>

<file path=docProps/thumbnail.jpeg>
</file>